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1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98551F4-0711-DC43-BC1A-E773842F367C}">
          <p14:sldIdLst>
            <p14:sldId id="256"/>
          </p14:sldIdLst>
        </p14:section>
        <p14:section name="Untitled Section" id="{D741FF39-4418-AA4B-B7A8-9E0AF5B27442}">
          <p14:sldIdLst>
            <p14:sldId id="273"/>
            <p14:sldId id="274"/>
            <p14:sldId id="275"/>
            <p14:sldId id="276"/>
            <p14:sldId id="277"/>
            <p14:sldId id="278"/>
            <p14:sldId id="271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87" autoAdjust="0"/>
    <p:restoredTop sz="98870" autoAdjust="0"/>
  </p:normalViewPr>
  <p:slideViewPr>
    <p:cSldViewPr>
      <p:cViewPr varScale="1">
        <p:scale>
          <a:sx n="111" d="100"/>
          <a:sy n="111" d="100"/>
        </p:scale>
        <p:origin x="-632" y="-104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57607" cy="57607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8B1FB-DB8E-445D-B5B0-E4DD039F58F9}" type="datetimeFigureOut">
              <a:rPr lang="en-US" smtClean="0"/>
              <a:t>1/17/14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96ACA1-70EA-41B5-87E6-68844B9BC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80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10F08-512C-438B-8DC2-07FF6FBE41EA}" type="datetimeFigureOut">
              <a:rPr lang="en-US" smtClean="0"/>
              <a:t>1/17/14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1545-C2CC-4B7D-8BDE-AD5179431EA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2294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Title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5"/>
          <p:cNvCxnSpPr>
            <a:cxnSpLocks noChangeShapeType="1"/>
          </p:cNvCxnSpPr>
          <p:nvPr/>
        </p:nvCxnSpPr>
        <p:spPr bwMode="auto">
          <a:xfrm>
            <a:off x="304800" y="571500"/>
            <a:ext cx="8534400" cy="0"/>
          </a:xfrm>
          <a:prstGeom prst="line">
            <a:avLst/>
          </a:prstGeom>
          <a:noFill/>
          <a:ln w="3175" algn="ctr">
            <a:solidFill>
              <a:srgbClr val="1935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0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59750" y="4754776"/>
            <a:ext cx="476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6E2B6F2-7351-4A95-97C5-635DA47EAA90}" type="slidenum">
              <a:rPr lang="en-US" sz="1200" smtClean="0"/>
              <a:pPr algn="ctr"/>
              <a:t>‹#›</a:t>
            </a:fld>
            <a:endParaRPr lang="en-US" sz="1200" dirty="0"/>
          </a:p>
        </p:txBody>
      </p:sp>
      <p:pic>
        <p:nvPicPr>
          <p:cNvPr id="9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9710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eft Title_blue accent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Segoe U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59750" y="4754776"/>
            <a:ext cx="476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6E2B6F2-7351-4A95-97C5-635DA47EAA90}" type="slidenum">
              <a:rPr lang="en-US" sz="1200" smtClean="0"/>
              <a:pPr algn="ctr"/>
              <a:t>‹#›</a:t>
            </a:fld>
            <a:endParaRPr lang="en-US" sz="1200" dirty="0"/>
          </a:p>
        </p:txBody>
      </p:sp>
      <p:pic>
        <p:nvPicPr>
          <p:cNvPr id="9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0516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Segoe UI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685800" y="2173986"/>
            <a:ext cx="7772400" cy="973836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71600" y="2974086"/>
            <a:ext cx="6400800" cy="397764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159750" y="4754776"/>
            <a:ext cx="476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6E2B6F2-7351-4A95-97C5-635DA47EAA90}" type="slidenum">
              <a:rPr lang="en-US" sz="1200" smtClean="0"/>
              <a:pPr algn="ctr"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28168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ub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Segoe UI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685800" y="2173986"/>
            <a:ext cx="7772400" cy="973836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71600" y="2974086"/>
            <a:ext cx="6400800" cy="397764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159750" y="4754776"/>
            <a:ext cx="476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6E2B6F2-7351-4A95-97C5-635DA47EAA90}" type="slidenum">
              <a:rPr lang="en-US" sz="1200" smtClean="0"/>
              <a:pPr algn="ctr"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26789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Title_blue accent &amp;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Segoe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10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2607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Title_blue accen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Segoe UI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59750" y="4754776"/>
            <a:ext cx="476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6E2B6F2-7351-4A95-97C5-635DA47EAA90}" type="slidenum">
              <a:rPr lang="en-US" sz="1200" smtClean="0"/>
              <a:pPr algn="ctr"/>
              <a:t>‹#›</a:t>
            </a:fld>
            <a:endParaRPr lang="en-US" sz="1200" dirty="0"/>
          </a:p>
        </p:txBody>
      </p:sp>
      <p:pic>
        <p:nvPicPr>
          <p:cNvPr id="9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9687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enter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0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560"/>
                </a:solidFill>
              </a:defRPr>
            </a:lvl1pPr>
            <a:lvl2pPr>
              <a:defRPr>
                <a:solidFill>
                  <a:srgbClr val="193560"/>
                </a:solidFill>
              </a:defRPr>
            </a:lvl2pPr>
            <a:lvl3pPr>
              <a:defRPr>
                <a:solidFill>
                  <a:srgbClr val="193560"/>
                </a:solidFill>
              </a:defRPr>
            </a:lvl3pPr>
            <a:lvl4pPr>
              <a:defRPr>
                <a:solidFill>
                  <a:srgbClr val="193560"/>
                </a:solidFill>
              </a:defRPr>
            </a:lvl4pPr>
            <a:lvl5pPr>
              <a:defRPr>
                <a:solidFill>
                  <a:srgbClr val="1935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5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57643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 Title &amp;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0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25193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 Title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0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4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49117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enter Title_blue accent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Segoe U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560"/>
                </a:solidFill>
              </a:defRPr>
            </a:lvl1pPr>
            <a:lvl2pPr>
              <a:defRPr>
                <a:solidFill>
                  <a:srgbClr val="193560"/>
                </a:solidFill>
              </a:defRPr>
            </a:lvl2pPr>
            <a:lvl3pPr>
              <a:defRPr>
                <a:solidFill>
                  <a:srgbClr val="193560"/>
                </a:solidFill>
              </a:defRPr>
            </a:lvl3pPr>
            <a:lvl4pPr>
              <a:defRPr>
                <a:solidFill>
                  <a:srgbClr val="193560"/>
                </a:solidFill>
              </a:defRPr>
            </a:lvl4pPr>
            <a:lvl5pPr>
              <a:defRPr>
                <a:solidFill>
                  <a:srgbClr val="1935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8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0309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648" y="2173986"/>
            <a:ext cx="7772400" cy="973836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2648" y="2914650"/>
            <a:ext cx="6400800" cy="39776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5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 Long Center Title_blue accent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97155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Segoe U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560"/>
                </a:solidFill>
              </a:defRPr>
            </a:lvl1pPr>
            <a:lvl2pPr>
              <a:defRPr>
                <a:solidFill>
                  <a:srgbClr val="193560"/>
                </a:solidFill>
              </a:defRPr>
            </a:lvl2pPr>
            <a:lvl3pPr>
              <a:defRPr>
                <a:solidFill>
                  <a:srgbClr val="193560"/>
                </a:solidFill>
              </a:defRPr>
            </a:lvl3pPr>
            <a:lvl4pPr>
              <a:defRPr>
                <a:solidFill>
                  <a:srgbClr val="193560"/>
                </a:solidFill>
              </a:defRPr>
            </a:lvl4pPr>
            <a:lvl5pPr>
              <a:defRPr>
                <a:solidFill>
                  <a:srgbClr val="1935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8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8733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 Title_blue accent &amp;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Segoe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10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7864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 Title_blue accen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Segoe UI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1152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5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1039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rgbClr val="19356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>
                <a:solidFill>
                  <a:srgbClr val="19356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8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9088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05200" y="1477218"/>
            <a:ext cx="2133600" cy="9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15"/>
          <p:cNvSpPr txBox="1">
            <a:spLocks noChangeArrowheads="1"/>
          </p:cNvSpPr>
          <p:nvPr/>
        </p:nvSpPr>
        <p:spPr bwMode="auto">
          <a:xfrm>
            <a:off x="1790700" y="2377679"/>
            <a:ext cx="5562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i="0" dirty="0">
                <a:solidFill>
                  <a:schemeClr val="accent2"/>
                </a:solidFill>
                <a:latin typeface="+mn-lt"/>
                <a:cs typeface="Segoe UI" pitchFamily="34" charset="0"/>
              </a:rPr>
              <a:t>A health care intelligence business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371600" y="4343400"/>
            <a:ext cx="64008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1400" dirty="0">
                <a:solidFill>
                  <a:srgbClr val="193560"/>
                </a:solidFill>
                <a:latin typeface="Segoe UI" pitchFamily="34" charset="0"/>
                <a:cs typeface="Segoe UI" pitchFamily="34" charset="0"/>
              </a:rPr>
              <a:t>LeavittPartners.com</a:t>
            </a:r>
          </a:p>
        </p:txBody>
      </p:sp>
    </p:spTree>
    <p:extLst>
      <p:ext uri="{BB962C8B-B14F-4D97-AF65-F5344CB8AC3E}">
        <p14:creationId xmlns:p14="http://schemas.microsoft.com/office/powerpoint/2010/main" val="2690337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2800" y="4457700"/>
            <a:ext cx="1752600" cy="544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648" y="2173986"/>
            <a:ext cx="7772400" cy="973836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2648" y="2914650"/>
            <a:ext cx="6400800" cy="39776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4074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1_blue acc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2800" y="4457700"/>
            <a:ext cx="1752600" cy="544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142875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648" y="2173986"/>
            <a:ext cx="7772400" cy="973836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2648" y="2914650"/>
            <a:ext cx="6400800" cy="39776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1044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48100" y="4599385"/>
            <a:ext cx="1752600" cy="544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3986"/>
            <a:ext cx="7772400" cy="973836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397764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423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48100" y="4599385"/>
            <a:ext cx="1752600" cy="544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142875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3986"/>
            <a:ext cx="7772400" cy="973836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397764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15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_blue acc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2800" y="4457700"/>
            <a:ext cx="1752600" cy="544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142875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Segoe U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648" y="2173986"/>
            <a:ext cx="7772400" cy="973836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2648" y="2914650"/>
            <a:ext cx="6400800" cy="39776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2225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95700" y="171450"/>
            <a:ext cx="1752600" cy="544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9364"/>
            <a:ext cx="7772400" cy="973836"/>
          </a:xfrm>
        </p:spPr>
        <p:txBody>
          <a:bodyPr>
            <a:normAutofit/>
          </a:bodyPr>
          <a:lstStyle>
            <a:lvl1pPr>
              <a:defRPr sz="3200" b="0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97383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5542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Left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25"/>
          <p:cNvCxnSpPr>
            <a:cxnSpLocks noChangeShapeType="1"/>
          </p:cNvCxnSpPr>
          <p:nvPr/>
        </p:nvCxnSpPr>
        <p:spPr bwMode="auto">
          <a:xfrm>
            <a:off x="304800" y="571500"/>
            <a:ext cx="8534400" cy="0"/>
          </a:xfrm>
          <a:prstGeom prst="line">
            <a:avLst/>
          </a:prstGeom>
          <a:noFill/>
          <a:ln w="3175" algn="ctr">
            <a:solidFill>
              <a:srgbClr val="1935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560"/>
                </a:solidFill>
              </a:defRPr>
            </a:lvl1pPr>
            <a:lvl2pPr>
              <a:defRPr>
                <a:solidFill>
                  <a:srgbClr val="193560"/>
                </a:solidFill>
              </a:defRPr>
            </a:lvl2pPr>
            <a:lvl3pPr>
              <a:defRPr>
                <a:solidFill>
                  <a:srgbClr val="193560"/>
                </a:solidFill>
              </a:defRPr>
            </a:lvl3pPr>
            <a:lvl4pPr>
              <a:defRPr>
                <a:solidFill>
                  <a:srgbClr val="193560"/>
                </a:solidFill>
              </a:defRPr>
            </a:lvl4pPr>
            <a:lvl5pPr>
              <a:defRPr>
                <a:solidFill>
                  <a:srgbClr val="1935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8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4636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Left Title &amp;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25"/>
          <p:cNvCxnSpPr>
            <a:cxnSpLocks noChangeShapeType="1"/>
          </p:cNvCxnSpPr>
          <p:nvPr/>
        </p:nvCxnSpPr>
        <p:spPr bwMode="auto">
          <a:xfrm>
            <a:off x="304800" y="571500"/>
            <a:ext cx="8534400" cy="0"/>
          </a:xfrm>
          <a:prstGeom prst="line">
            <a:avLst/>
          </a:prstGeom>
          <a:noFill/>
          <a:ln w="3175" algn="ctr">
            <a:solidFill>
              <a:srgbClr val="1935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10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8956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Left Title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5"/>
          <p:cNvCxnSpPr>
            <a:cxnSpLocks noChangeShapeType="1"/>
          </p:cNvCxnSpPr>
          <p:nvPr/>
        </p:nvCxnSpPr>
        <p:spPr bwMode="auto">
          <a:xfrm>
            <a:off x="304800" y="571500"/>
            <a:ext cx="8534400" cy="0"/>
          </a:xfrm>
          <a:prstGeom prst="line">
            <a:avLst/>
          </a:prstGeom>
          <a:noFill/>
          <a:ln w="3175" algn="ctr">
            <a:solidFill>
              <a:srgbClr val="1935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8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2293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Left Title_blue accent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560"/>
                </a:solidFill>
              </a:defRPr>
            </a:lvl1pPr>
            <a:lvl2pPr>
              <a:defRPr>
                <a:solidFill>
                  <a:srgbClr val="193560"/>
                </a:solidFill>
              </a:defRPr>
            </a:lvl2pPr>
            <a:lvl3pPr>
              <a:defRPr>
                <a:solidFill>
                  <a:srgbClr val="193560"/>
                </a:solidFill>
              </a:defRPr>
            </a:lvl3pPr>
            <a:lvl4pPr>
              <a:defRPr>
                <a:solidFill>
                  <a:srgbClr val="193560"/>
                </a:solidFill>
              </a:defRPr>
            </a:lvl4pPr>
            <a:lvl5pPr>
              <a:defRPr>
                <a:solidFill>
                  <a:srgbClr val="1935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8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5550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Left Title_blue accent &amp;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10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1608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Left Title_blue accen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8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5142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enter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560"/>
                </a:solidFill>
              </a:defRPr>
            </a:lvl1pPr>
            <a:lvl2pPr>
              <a:defRPr>
                <a:solidFill>
                  <a:srgbClr val="193560"/>
                </a:solidFill>
              </a:defRPr>
            </a:lvl2pPr>
            <a:lvl3pPr>
              <a:defRPr>
                <a:solidFill>
                  <a:srgbClr val="193560"/>
                </a:solidFill>
              </a:defRPr>
            </a:lvl3pPr>
            <a:lvl4pPr>
              <a:defRPr>
                <a:solidFill>
                  <a:srgbClr val="193560"/>
                </a:solidFill>
              </a:defRPr>
            </a:lvl4pPr>
            <a:lvl5pPr>
              <a:defRPr>
                <a:solidFill>
                  <a:srgbClr val="1935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5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3507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enter Title &amp;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6925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enter Title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4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7277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48100" y="4599385"/>
            <a:ext cx="1752600" cy="544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3986"/>
            <a:ext cx="7772400" cy="973836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397764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46160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enter Title_blue accent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560"/>
                </a:solidFill>
              </a:defRPr>
            </a:lvl1pPr>
            <a:lvl2pPr>
              <a:defRPr>
                <a:solidFill>
                  <a:srgbClr val="193560"/>
                </a:solidFill>
              </a:defRPr>
            </a:lvl2pPr>
            <a:lvl3pPr>
              <a:defRPr>
                <a:solidFill>
                  <a:srgbClr val="193560"/>
                </a:solidFill>
              </a:defRPr>
            </a:lvl3pPr>
            <a:lvl4pPr>
              <a:defRPr>
                <a:solidFill>
                  <a:srgbClr val="193560"/>
                </a:solidFill>
              </a:defRPr>
            </a:lvl4pPr>
            <a:lvl5pPr>
              <a:defRPr>
                <a:solidFill>
                  <a:srgbClr val="1935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7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1476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enter Title_blue accent &amp;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10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200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enter Title_blue accen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7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1702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5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6752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rgbClr val="19356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>
                <a:solidFill>
                  <a:srgbClr val="19356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8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8479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05200" y="1714500"/>
            <a:ext cx="2133600" cy="663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15"/>
          <p:cNvSpPr txBox="1">
            <a:spLocks noChangeArrowheads="1"/>
          </p:cNvSpPr>
          <p:nvPr/>
        </p:nvSpPr>
        <p:spPr bwMode="auto">
          <a:xfrm>
            <a:off x="1790700" y="2377679"/>
            <a:ext cx="5562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>
                <a:solidFill>
                  <a:srgbClr val="193560"/>
                </a:solidFill>
                <a:cs typeface="Segoe UI" pitchFamily="34" charset="0"/>
              </a:rPr>
              <a:t>A health care intelligence business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371600" y="4343400"/>
            <a:ext cx="64008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1400">
                <a:solidFill>
                  <a:srgbClr val="193560"/>
                </a:solidFill>
                <a:cs typeface="Segoe UI" pitchFamily="34" charset="0"/>
              </a:rPr>
              <a:t>LeavittPartners.com</a:t>
            </a:r>
          </a:p>
        </p:txBody>
      </p:sp>
    </p:spTree>
    <p:extLst>
      <p:ext uri="{BB962C8B-B14F-4D97-AF65-F5344CB8AC3E}">
        <p14:creationId xmlns:p14="http://schemas.microsoft.com/office/powerpoint/2010/main" val="3588843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2800" y="4457700"/>
            <a:ext cx="1752600" cy="544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648" y="2173986"/>
            <a:ext cx="7772400" cy="973836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2648" y="2914650"/>
            <a:ext cx="6400800" cy="39776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84868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1_blue acc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2800" y="4457700"/>
            <a:ext cx="1752600" cy="544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142875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648" y="2173986"/>
            <a:ext cx="7772400" cy="973836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2648" y="2914650"/>
            <a:ext cx="6400800" cy="39776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98783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48100" y="4599385"/>
            <a:ext cx="1752600" cy="544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3986"/>
            <a:ext cx="7772400" cy="973836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397764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91627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48100" y="4599385"/>
            <a:ext cx="1752600" cy="544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142875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3986"/>
            <a:ext cx="7772400" cy="973836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397764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062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48100" y="4599385"/>
            <a:ext cx="1752600" cy="544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142875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Segoe U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3986"/>
            <a:ext cx="7772400" cy="973836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397764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21422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95700" y="171450"/>
            <a:ext cx="1752600" cy="544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9364"/>
            <a:ext cx="7772400" cy="973836"/>
          </a:xfrm>
        </p:spPr>
        <p:txBody>
          <a:bodyPr>
            <a:normAutofit/>
          </a:bodyPr>
          <a:lstStyle>
            <a:lvl1pPr>
              <a:defRPr sz="3200" b="0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97383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93494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Left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25"/>
          <p:cNvCxnSpPr>
            <a:cxnSpLocks noChangeShapeType="1"/>
          </p:cNvCxnSpPr>
          <p:nvPr/>
        </p:nvCxnSpPr>
        <p:spPr bwMode="auto">
          <a:xfrm>
            <a:off x="304800" y="571500"/>
            <a:ext cx="8534400" cy="0"/>
          </a:xfrm>
          <a:prstGeom prst="line">
            <a:avLst/>
          </a:prstGeom>
          <a:noFill/>
          <a:ln w="15875" algn="ctr">
            <a:solidFill>
              <a:srgbClr val="1935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560"/>
                </a:solidFill>
              </a:defRPr>
            </a:lvl1pPr>
            <a:lvl2pPr>
              <a:defRPr>
                <a:solidFill>
                  <a:srgbClr val="193560"/>
                </a:solidFill>
              </a:defRPr>
            </a:lvl2pPr>
            <a:lvl3pPr>
              <a:defRPr>
                <a:solidFill>
                  <a:srgbClr val="193560"/>
                </a:solidFill>
              </a:defRPr>
            </a:lvl3pPr>
            <a:lvl4pPr>
              <a:defRPr>
                <a:solidFill>
                  <a:srgbClr val="193560"/>
                </a:solidFill>
              </a:defRPr>
            </a:lvl4pPr>
            <a:lvl5pPr>
              <a:defRPr>
                <a:solidFill>
                  <a:srgbClr val="1935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8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7346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Left Title &amp;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25"/>
          <p:cNvCxnSpPr>
            <a:cxnSpLocks noChangeShapeType="1"/>
          </p:cNvCxnSpPr>
          <p:nvPr/>
        </p:nvCxnSpPr>
        <p:spPr bwMode="auto">
          <a:xfrm>
            <a:off x="304800" y="571500"/>
            <a:ext cx="8534400" cy="0"/>
          </a:xfrm>
          <a:prstGeom prst="line">
            <a:avLst/>
          </a:prstGeom>
          <a:noFill/>
          <a:ln w="15875" algn="ctr">
            <a:solidFill>
              <a:srgbClr val="1935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10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714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Left Title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5"/>
          <p:cNvCxnSpPr>
            <a:cxnSpLocks noChangeShapeType="1"/>
          </p:cNvCxnSpPr>
          <p:nvPr/>
        </p:nvCxnSpPr>
        <p:spPr bwMode="auto">
          <a:xfrm>
            <a:off x="304800" y="571500"/>
            <a:ext cx="8534400" cy="0"/>
          </a:xfrm>
          <a:prstGeom prst="line">
            <a:avLst/>
          </a:prstGeom>
          <a:noFill/>
          <a:ln w="3175" algn="ctr">
            <a:solidFill>
              <a:srgbClr val="1935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8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9354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Left Title_blue accent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560"/>
                </a:solidFill>
              </a:defRPr>
            </a:lvl1pPr>
            <a:lvl2pPr>
              <a:defRPr>
                <a:solidFill>
                  <a:srgbClr val="193560"/>
                </a:solidFill>
              </a:defRPr>
            </a:lvl2pPr>
            <a:lvl3pPr>
              <a:defRPr>
                <a:solidFill>
                  <a:srgbClr val="193560"/>
                </a:solidFill>
              </a:defRPr>
            </a:lvl3pPr>
            <a:lvl4pPr>
              <a:defRPr>
                <a:solidFill>
                  <a:srgbClr val="193560"/>
                </a:solidFill>
              </a:defRPr>
            </a:lvl4pPr>
            <a:lvl5pPr>
              <a:defRPr>
                <a:solidFill>
                  <a:srgbClr val="1935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8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4247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Left Title_blue accent &amp;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9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5708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Left Title_blue accen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8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9112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Center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560"/>
                </a:solidFill>
              </a:defRPr>
            </a:lvl1pPr>
            <a:lvl2pPr>
              <a:defRPr>
                <a:solidFill>
                  <a:srgbClr val="193560"/>
                </a:solidFill>
              </a:defRPr>
            </a:lvl2pPr>
            <a:lvl3pPr>
              <a:defRPr>
                <a:solidFill>
                  <a:srgbClr val="193560"/>
                </a:solidFill>
              </a:defRPr>
            </a:lvl3pPr>
            <a:lvl4pPr>
              <a:defRPr>
                <a:solidFill>
                  <a:srgbClr val="193560"/>
                </a:solidFill>
              </a:defRPr>
            </a:lvl4pPr>
            <a:lvl5pPr>
              <a:defRPr>
                <a:solidFill>
                  <a:srgbClr val="1935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5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694363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enter Title &amp;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366467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enter Title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4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08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95700" y="171450"/>
            <a:ext cx="1752600" cy="544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9364"/>
            <a:ext cx="7772400" cy="973836"/>
          </a:xfrm>
        </p:spPr>
        <p:txBody>
          <a:bodyPr>
            <a:normAutofit/>
          </a:bodyPr>
          <a:lstStyle>
            <a:lvl1pPr>
              <a:defRPr sz="3200" b="0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97383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1935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44926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Center Title_blue accent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560"/>
                </a:solidFill>
              </a:defRPr>
            </a:lvl1pPr>
            <a:lvl2pPr>
              <a:defRPr>
                <a:solidFill>
                  <a:srgbClr val="193560"/>
                </a:solidFill>
              </a:defRPr>
            </a:lvl2pPr>
            <a:lvl3pPr>
              <a:defRPr>
                <a:solidFill>
                  <a:srgbClr val="193560"/>
                </a:solidFill>
              </a:defRPr>
            </a:lvl3pPr>
            <a:lvl4pPr>
              <a:defRPr>
                <a:solidFill>
                  <a:srgbClr val="193560"/>
                </a:solidFill>
              </a:defRPr>
            </a:lvl4pPr>
            <a:lvl5pPr>
              <a:defRPr>
                <a:solidFill>
                  <a:srgbClr val="1935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8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8175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enter Title_blue accent &amp;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10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7325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enter Title_blue accen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193560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>
            <a:normAutofit/>
          </a:bodyPr>
          <a:lstStyle>
            <a:lvl1pPr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7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2272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</p:spTree>
    <p:extLst>
      <p:ext uri="{BB962C8B-B14F-4D97-AF65-F5344CB8AC3E}">
        <p14:creationId xmlns:p14="http://schemas.microsoft.com/office/powerpoint/2010/main" val="445441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rgbClr val="19356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>
                <a:solidFill>
                  <a:srgbClr val="19356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pic>
        <p:nvPicPr>
          <p:cNvPr id="8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3170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05200" y="1534824"/>
            <a:ext cx="2133600" cy="842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15"/>
          <p:cNvSpPr txBox="1">
            <a:spLocks noChangeArrowheads="1"/>
          </p:cNvSpPr>
          <p:nvPr/>
        </p:nvSpPr>
        <p:spPr bwMode="auto">
          <a:xfrm>
            <a:off x="3419860" y="2377678"/>
            <a:ext cx="2304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1200" i="0" dirty="0">
                <a:solidFill>
                  <a:srgbClr val="193560"/>
                </a:solidFill>
                <a:latin typeface="Calibri Light" panose="020F0302020204030204" pitchFamily="34" charset="0"/>
                <a:cs typeface="Segoe UI" pitchFamily="34" charset="0"/>
              </a:rPr>
              <a:t>A health care intelligence business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371600" y="4343400"/>
            <a:ext cx="64008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1000" dirty="0">
                <a:solidFill>
                  <a:schemeClr val="accent2"/>
                </a:solidFill>
                <a:latin typeface="Calibri Light" panose="020F0302020204030204" pitchFamily="34" charset="0"/>
                <a:cs typeface="Segoe UI" pitchFamily="34" charset="0"/>
              </a:rPr>
              <a:t>LeavittPartners.com</a:t>
            </a:r>
          </a:p>
        </p:txBody>
      </p:sp>
    </p:spTree>
    <p:extLst>
      <p:ext uri="{BB962C8B-B14F-4D97-AF65-F5344CB8AC3E}">
        <p14:creationId xmlns:p14="http://schemas.microsoft.com/office/powerpoint/2010/main" val="2313078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10F08-512C-438B-8DC2-07FF6FBE41EA}" type="datetimeFigureOut">
              <a:rPr lang="en-US" smtClean="0"/>
              <a:t>1/17/14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61545-C2CC-4B7D-8BDE-AD5179431EA1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8" descr="LeavittLogoSmF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14800" y="4765974"/>
            <a:ext cx="1213514" cy="377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6625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eft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25"/>
          <p:cNvCxnSpPr>
            <a:cxnSpLocks noChangeShapeType="1"/>
          </p:cNvCxnSpPr>
          <p:nvPr/>
        </p:nvCxnSpPr>
        <p:spPr bwMode="auto">
          <a:xfrm>
            <a:off x="304800" y="571500"/>
            <a:ext cx="8534400" cy="0"/>
          </a:xfrm>
          <a:prstGeom prst="line">
            <a:avLst/>
          </a:prstGeom>
          <a:noFill/>
          <a:ln w="3175" algn="ctr">
            <a:solidFill>
              <a:srgbClr val="1935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0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59750" y="4754776"/>
            <a:ext cx="476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6E2B6F2-7351-4A95-97C5-635DA47EAA90}" type="slidenum">
              <a:rPr lang="en-US" sz="1200" smtClean="0"/>
              <a:pPr algn="ctr"/>
              <a:t>‹#›</a:t>
            </a:fld>
            <a:endParaRPr lang="en-US" sz="1200" dirty="0"/>
          </a:p>
        </p:txBody>
      </p:sp>
      <p:pic>
        <p:nvPicPr>
          <p:cNvPr id="8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0632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 Long Left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25"/>
          <p:cNvCxnSpPr>
            <a:cxnSpLocks noChangeShapeType="1"/>
          </p:cNvCxnSpPr>
          <p:nvPr/>
        </p:nvCxnSpPr>
        <p:spPr bwMode="auto">
          <a:xfrm>
            <a:off x="304800" y="971550"/>
            <a:ext cx="8534400" cy="0"/>
          </a:xfrm>
          <a:prstGeom prst="line">
            <a:avLst/>
          </a:prstGeom>
          <a:noFill/>
          <a:ln w="15875" algn="ctr">
            <a:solidFill>
              <a:srgbClr val="1935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560"/>
                </a:solidFill>
              </a:defRPr>
            </a:lvl1pPr>
            <a:lvl2pPr>
              <a:defRPr>
                <a:solidFill>
                  <a:srgbClr val="193560"/>
                </a:solidFill>
              </a:defRPr>
            </a:lvl2pPr>
            <a:lvl3pPr>
              <a:defRPr>
                <a:solidFill>
                  <a:srgbClr val="193560"/>
                </a:solidFill>
              </a:defRPr>
            </a:lvl3pPr>
            <a:lvl4pPr>
              <a:defRPr>
                <a:solidFill>
                  <a:srgbClr val="193560"/>
                </a:solidFill>
              </a:defRPr>
            </a:lvl4pPr>
            <a:lvl5pPr>
              <a:defRPr>
                <a:solidFill>
                  <a:srgbClr val="1935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800100"/>
          </a:xfrm>
        </p:spPr>
        <p:txBody>
          <a:bodyPr>
            <a:normAutofit/>
          </a:bodyPr>
          <a:lstStyle>
            <a:lvl1pPr algn="l">
              <a:defRPr sz="3400" b="0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3554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Title &amp;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25"/>
          <p:cNvCxnSpPr>
            <a:cxnSpLocks noChangeShapeType="1"/>
          </p:cNvCxnSpPr>
          <p:nvPr/>
        </p:nvCxnSpPr>
        <p:spPr bwMode="auto">
          <a:xfrm>
            <a:off x="304800" y="571500"/>
            <a:ext cx="8534400" cy="0"/>
          </a:xfrm>
          <a:prstGeom prst="line">
            <a:avLst/>
          </a:prstGeom>
          <a:noFill/>
          <a:ln w="3175" algn="ctr">
            <a:solidFill>
              <a:srgbClr val="1935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>
                <a:solidFill>
                  <a:srgbClr val="193560"/>
                </a:solidFill>
              </a:defRPr>
            </a:lvl1pPr>
            <a:lvl2pPr>
              <a:defRPr sz="2400">
                <a:solidFill>
                  <a:srgbClr val="193560"/>
                </a:solidFill>
              </a:defRPr>
            </a:lvl2pPr>
            <a:lvl3pPr>
              <a:defRPr sz="2000">
                <a:solidFill>
                  <a:srgbClr val="193560"/>
                </a:solidFill>
              </a:defRPr>
            </a:lvl3pPr>
            <a:lvl4pPr>
              <a:defRPr sz="1800">
                <a:solidFill>
                  <a:srgbClr val="193560"/>
                </a:solidFill>
              </a:defRPr>
            </a:lvl4pPr>
            <a:lvl5pPr>
              <a:defRPr sz="1800">
                <a:solidFill>
                  <a:srgbClr val="1935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28600" y="171450"/>
            <a:ext cx="8659368" cy="459486"/>
          </a:xfrm>
        </p:spPr>
        <p:txBody>
          <a:bodyPr>
            <a:normAutofit/>
          </a:bodyPr>
          <a:lstStyle>
            <a:lvl1pPr algn="l">
              <a:defRPr sz="3400" b="0">
                <a:solidFill>
                  <a:srgbClr val="1935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28601" y="4820841"/>
            <a:ext cx="11208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" dirty="0">
                <a:solidFill>
                  <a:prstClr val="black"/>
                </a:solidFill>
                <a:latin typeface="Segoe UI" pitchFamily="34" charset="0"/>
                <a:cs typeface="Segoe UI" pitchFamily="34" charset="0"/>
              </a:rPr>
              <a:t>©2013 LEAVITT PARTNERS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59750" y="4754776"/>
            <a:ext cx="476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6E2B6F2-7351-4A95-97C5-635DA47EAA90}" type="slidenum">
              <a:rPr lang="en-US" sz="1200" smtClean="0"/>
              <a:pPr algn="ctr"/>
              <a:t>‹#›</a:t>
            </a:fld>
            <a:endParaRPr lang="en-US" sz="1200" dirty="0"/>
          </a:p>
        </p:txBody>
      </p:sp>
      <p:pic>
        <p:nvPicPr>
          <p:cNvPr id="11" name="Picture 4" descr="LP bug MediumBlu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29651" y="4781551"/>
            <a:ext cx="182880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8196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63" Type="http://schemas.openxmlformats.org/officeDocument/2006/relationships/slideLayout" Target="../slideLayouts/slideLayout63.xml"/><Relationship Id="rId64" Type="http://schemas.openxmlformats.org/officeDocument/2006/relationships/slideLayout" Target="../slideLayouts/slideLayout64.xml"/><Relationship Id="rId65" Type="http://schemas.openxmlformats.org/officeDocument/2006/relationships/slideLayout" Target="../slideLayouts/slideLayout65.xml"/><Relationship Id="rId66" Type="http://schemas.openxmlformats.org/officeDocument/2006/relationships/slideLayout" Target="../slideLayouts/slideLayout66.xml"/><Relationship Id="rId67" Type="http://schemas.openxmlformats.org/officeDocument/2006/relationships/theme" Target="../theme/theme1.xml"/><Relationship Id="rId50" Type="http://schemas.openxmlformats.org/officeDocument/2006/relationships/slideLayout" Target="../slideLayouts/slideLayout50.xml"/><Relationship Id="rId51" Type="http://schemas.openxmlformats.org/officeDocument/2006/relationships/slideLayout" Target="../slideLayouts/slideLayout51.xml"/><Relationship Id="rId52" Type="http://schemas.openxmlformats.org/officeDocument/2006/relationships/slideLayout" Target="../slideLayouts/slideLayout52.xml"/><Relationship Id="rId53" Type="http://schemas.openxmlformats.org/officeDocument/2006/relationships/slideLayout" Target="../slideLayouts/slideLayout53.xml"/><Relationship Id="rId54" Type="http://schemas.openxmlformats.org/officeDocument/2006/relationships/slideLayout" Target="../slideLayouts/slideLayout54.xml"/><Relationship Id="rId55" Type="http://schemas.openxmlformats.org/officeDocument/2006/relationships/slideLayout" Target="../slideLayouts/slideLayout55.xml"/><Relationship Id="rId56" Type="http://schemas.openxmlformats.org/officeDocument/2006/relationships/slideLayout" Target="../slideLayouts/slideLayout56.xml"/><Relationship Id="rId57" Type="http://schemas.openxmlformats.org/officeDocument/2006/relationships/slideLayout" Target="../slideLayouts/slideLayout57.xml"/><Relationship Id="rId58" Type="http://schemas.openxmlformats.org/officeDocument/2006/relationships/slideLayout" Target="../slideLayouts/slideLayout58.xml"/><Relationship Id="rId59" Type="http://schemas.openxmlformats.org/officeDocument/2006/relationships/slideLayout" Target="../slideLayouts/slideLayout59.xml"/><Relationship Id="rId40" Type="http://schemas.openxmlformats.org/officeDocument/2006/relationships/slideLayout" Target="../slideLayouts/slideLayout40.xml"/><Relationship Id="rId41" Type="http://schemas.openxmlformats.org/officeDocument/2006/relationships/slideLayout" Target="../slideLayouts/slideLayout41.xml"/><Relationship Id="rId42" Type="http://schemas.openxmlformats.org/officeDocument/2006/relationships/slideLayout" Target="../slideLayouts/slideLayout42.xml"/><Relationship Id="rId43" Type="http://schemas.openxmlformats.org/officeDocument/2006/relationships/slideLayout" Target="../slideLayouts/slideLayout43.xml"/><Relationship Id="rId44" Type="http://schemas.openxmlformats.org/officeDocument/2006/relationships/slideLayout" Target="../slideLayouts/slideLayout44.xml"/><Relationship Id="rId45" Type="http://schemas.openxmlformats.org/officeDocument/2006/relationships/slideLayout" Target="../slideLayouts/slideLayout45.xml"/><Relationship Id="rId46" Type="http://schemas.openxmlformats.org/officeDocument/2006/relationships/slideLayout" Target="../slideLayouts/slideLayout46.xml"/><Relationship Id="rId47" Type="http://schemas.openxmlformats.org/officeDocument/2006/relationships/slideLayout" Target="../slideLayouts/slideLayout47.xml"/><Relationship Id="rId48" Type="http://schemas.openxmlformats.org/officeDocument/2006/relationships/slideLayout" Target="../slideLayouts/slideLayout48.xml"/><Relationship Id="rId49" Type="http://schemas.openxmlformats.org/officeDocument/2006/relationships/slideLayout" Target="../slideLayouts/slideLayout4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30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31.xml"/><Relationship Id="rId32" Type="http://schemas.openxmlformats.org/officeDocument/2006/relationships/slideLayout" Target="../slideLayouts/slideLayout32.xml"/><Relationship Id="rId33" Type="http://schemas.openxmlformats.org/officeDocument/2006/relationships/slideLayout" Target="../slideLayouts/slideLayout33.xml"/><Relationship Id="rId34" Type="http://schemas.openxmlformats.org/officeDocument/2006/relationships/slideLayout" Target="../slideLayouts/slideLayout34.xml"/><Relationship Id="rId35" Type="http://schemas.openxmlformats.org/officeDocument/2006/relationships/slideLayout" Target="../slideLayouts/slideLayout35.xml"/><Relationship Id="rId36" Type="http://schemas.openxmlformats.org/officeDocument/2006/relationships/slideLayout" Target="../slideLayouts/slideLayout36.xml"/><Relationship Id="rId37" Type="http://schemas.openxmlformats.org/officeDocument/2006/relationships/slideLayout" Target="../slideLayouts/slideLayout37.xml"/><Relationship Id="rId38" Type="http://schemas.openxmlformats.org/officeDocument/2006/relationships/slideLayout" Target="../slideLayouts/slideLayout38.xml"/><Relationship Id="rId39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60" Type="http://schemas.openxmlformats.org/officeDocument/2006/relationships/slideLayout" Target="../slideLayouts/slideLayout60.xml"/><Relationship Id="rId61" Type="http://schemas.openxmlformats.org/officeDocument/2006/relationships/slideLayout" Target="../slideLayouts/slideLayout61.xml"/><Relationship Id="rId62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rgbClr val="FEFEFC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10F08-512C-438B-8DC2-07FF6FBE41EA}" type="datetimeFigureOut">
              <a:rPr lang="en-US" smtClean="0"/>
              <a:t>1/17/14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61545-C2CC-4B7D-8BDE-AD5179431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6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726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  <p:sldLayoutId id="2147483681" r:id="rId22"/>
    <p:sldLayoutId id="2147483682" r:id="rId23"/>
    <p:sldLayoutId id="2147483683" r:id="rId24"/>
    <p:sldLayoutId id="2147483684" r:id="rId25"/>
    <p:sldLayoutId id="2147483685" r:id="rId26"/>
    <p:sldLayoutId id="2147483686" r:id="rId27"/>
    <p:sldLayoutId id="2147483687" r:id="rId28"/>
    <p:sldLayoutId id="2147483688" r:id="rId29"/>
    <p:sldLayoutId id="2147483689" r:id="rId30"/>
    <p:sldLayoutId id="2147483690" r:id="rId31"/>
    <p:sldLayoutId id="2147483691" r:id="rId32"/>
    <p:sldLayoutId id="2147483692" r:id="rId33"/>
    <p:sldLayoutId id="2147483693" r:id="rId34"/>
    <p:sldLayoutId id="2147483694" r:id="rId35"/>
    <p:sldLayoutId id="2147483695" r:id="rId36"/>
    <p:sldLayoutId id="2147483696" r:id="rId37"/>
    <p:sldLayoutId id="2147483697" r:id="rId38"/>
    <p:sldLayoutId id="2147483698" r:id="rId39"/>
    <p:sldLayoutId id="2147483699" r:id="rId40"/>
    <p:sldLayoutId id="2147483700" r:id="rId41"/>
    <p:sldLayoutId id="2147483701" r:id="rId42"/>
    <p:sldLayoutId id="2147483702" r:id="rId43"/>
    <p:sldLayoutId id="2147483703" r:id="rId44"/>
    <p:sldLayoutId id="2147483704" r:id="rId45"/>
    <p:sldLayoutId id="2147483705" r:id="rId46"/>
    <p:sldLayoutId id="2147483706" r:id="rId47"/>
    <p:sldLayoutId id="2147483707" r:id="rId48"/>
    <p:sldLayoutId id="2147483708" r:id="rId49"/>
    <p:sldLayoutId id="2147483709" r:id="rId50"/>
    <p:sldLayoutId id="2147483710" r:id="rId51"/>
    <p:sldLayoutId id="2147483711" r:id="rId52"/>
    <p:sldLayoutId id="2147483712" r:id="rId53"/>
    <p:sldLayoutId id="2147483713" r:id="rId54"/>
    <p:sldLayoutId id="2147483714" r:id="rId55"/>
    <p:sldLayoutId id="2147483715" r:id="rId56"/>
    <p:sldLayoutId id="2147483716" r:id="rId57"/>
    <p:sldLayoutId id="2147483717" r:id="rId58"/>
    <p:sldLayoutId id="2147483718" r:id="rId59"/>
    <p:sldLayoutId id="2147483719" r:id="rId60"/>
    <p:sldLayoutId id="2147483720" r:id="rId61"/>
    <p:sldLayoutId id="2147483721" r:id="rId62"/>
    <p:sldLayoutId id="2147483722" r:id="rId63"/>
    <p:sldLayoutId id="2147483723" r:id="rId64"/>
    <p:sldLayoutId id="2147483724" r:id="rId65"/>
    <p:sldLayoutId id="2147483725" r:id="rId66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42760" y="1885949"/>
            <a:ext cx="7316088" cy="973836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 dirty="0" smtClean="0">
                <a:latin typeface="Arial Black"/>
                <a:cs typeface="Arial Black"/>
              </a:rPr>
              <a:t>5 Big Health Policy Issues in 2014</a:t>
            </a:r>
            <a:br>
              <a:rPr lang="en-US" b="0" dirty="0" smtClean="0">
                <a:latin typeface="Arial Black"/>
                <a:cs typeface="Arial Black"/>
              </a:rPr>
            </a:b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>Julie Barnes, Senior Advisor</a:t>
            </a:r>
            <a:br>
              <a:rPr lang="en-US" b="0" dirty="0" smtClean="0"/>
            </a:br>
            <a:r>
              <a:rPr lang="en-US" b="0" dirty="0" smtClean="0"/>
              <a:t>Leavitt Partners</a:t>
            </a:r>
            <a:endParaRPr lang="en-US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66689" y="4592360"/>
            <a:ext cx="3208633" cy="397764"/>
          </a:xfrm>
        </p:spPr>
        <p:txBody>
          <a:bodyPr>
            <a:normAutofit/>
          </a:bodyPr>
          <a:lstStyle/>
          <a:p>
            <a:r>
              <a:rPr lang="en-US" sz="1000" dirty="0" smtClean="0">
                <a:solidFill>
                  <a:schemeClr val="accent2"/>
                </a:solidFill>
                <a:latin typeface="Calibri Light" panose="020F0302020204030204" pitchFamily="34" charset="0"/>
              </a:rPr>
              <a:t>Salt Lake City | Washington, DC | Chicago</a:t>
            </a:r>
            <a:endParaRPr lang="en-US" sz="1000" dirty="0">
              <a:solidFill>
                <a:schemeClr val="accent2"/>
              </a:solidFill>
              <a:latin typeface="Calibri Light" panose="020F0302020204030204" pitchFamily="34" charset="0"/>
            </a:endParaRPr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8000" y="4126379"/>
            <a:ext cx="2133600" cy="883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2492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 Black"/>
                <a:cs typeface="Arial Black"/>
              </a:rPr>
              <a:t/>
            </a:r>
            <a:br>
              <a:rPr lang="en-US" dirty="0" smtClean="0">
                <a:latin typeface="Arial Black"/>
                <a:cs typeface="Arial Black"/>
              </a:rPr>
            </a:br>
            <a:r>
              <a:rPr lang="en-US" dirty="0" smtClean="0">
                <a:latin typeface="Arial Black"/>
                <a:cs typeface="Arial Black"/>
              </a:rPr>
              <a:t>3 </a:t>
            </a:r>
            <a:r>
              <a:rPr lang="en-US" dirty="0">
                <a:latin typeface="Arial Black"/>
                <a:cs typeface="Arial Black"/>
              </a:rPr>
              <a:t>Big Health Policy </a:t>
            </a:r>
            <a:r>
              <a:rPr lang="en-US" dirty="0" smtClean="0">
                <a:latin typeface="Arial Black"/>
                <a:cs typeface="Arial Black"/>
              </a:rPr>
              <a:t>Drivers</a:t>
            </a:r>
            <a:br>
              <a:rPr lang="en-US" dirty="0" smtClean="0">
                <a:latin typeface="Arial Black"/>
                <a:cs typeface="Arial Black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Health Spending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Role Changes</a:t>
            </a:r>
          </a:p>
          <a:p>
            <a:pPr marL="857250" lvl="1" indent="-457200"/>
            <a:r>
              <a:rPr lang="en-US" dirty="0" smtClean="0"/>
              <a:t>Health Professional Workforce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Regulatory Overload</a:t>
            </a:r>
          </a:p>
          <a:p>
            <a:pPr marL="914400" lvl="1" indent="-514350"/>
            <a:r>
              <a:rPr lang="en-US" dirty="0" smtClean="0"/>
              <a:t>ACA implementation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500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Spending – Big Driver of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Omnibus Bill – 1</a:t>
            </a:r>
            <a:r>
              <a:rPr lang="en-US" baseline="30000" dirty="0" smtClean="0"/>
              <a:t>st</a:t>
            </a:r>
            <a:r>
              <a:rPr lang="en-US" dirty="0" smtClean="0"/>
              <a:t> one since 2011</a:t>
            </a:r>
          </a:p>
          <a:p>
            <a:pPr lvl="1"/>
            <a:r>
              <a:rPr lang="en-US" dirty="0" smtClean="0"/>
              <a:t>House: </a:t>
            </a:r>
            <a:r>
              <a:rPr lang="en-US" dirty="0"/>
              <a:t>359-67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Senate: </a:t>
            </a:r>
            <a:r>
              <a:rPr lang="en-US" dirty="0"/>
              <a:t>72 </a:t>
            </a:r>
            <a:r>
              <a:rPr lang="en-US" dirty="0" smtClean="0"/>
              <a:t>- 26 </a:t>
            </a:r>
          </a:p>
          <a:p>
            <a:r>
              <a:rPr lang="en-US" dirty="0" smtClean="0"/>
              <a:t>Budget Legislation passed only after government shutdown – for 4</a:t>
            </a:r>
            <a:r>
              <a:rPr lang="en-US" baseline="30000" dirty="0" smtClean="0"/>
              <a:t>th</a:t>
            </a:r>
            <a:r>
              <a:rPr lang="en-US" dirty="0" smtClean="0"/>
              <a:t> consecutive year, health care spending growth is low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731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Spending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AHA underpayments</a:t>
            </a:r>
          </a:p>
          <a:p>
            <a:r>
              <a:rPr lang="en-US" dirty="0"/>
              <a:t>SGR repeal</a:t>
            </a:r>
          </a:p>
          <a:p>
            <a:r>
              <a:rPr lang="en-US" dirty="0"/>
              <a:t>Debt Ceiling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462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Providers = Payers</a:t>
            </a:r>
            <a:endParaRPr lang="en-US" dirty="0"/>
          </a:p>
          <a:p>
            <a:pPr lvl="1"/>
            <a:r>
              <a:rPr lang="en-US" dirty="0" smtClean="0"/>
              <a:t>Employers driving delivery system changes</a:t>
            </a:r>
            <a:endParaRPr lang="en-US" dirty="0"/>
          </a:p>
          <a:p>
            <a:pPr lvl="1"/>
            <a:r>
              <a:rPr lang="en-US" dirty="0" err="1"/>
              <a:t>Pharma</a:t>
            </a:r>
            <a:r>
              <a:rPr lang="en-US" dirty="0"/>
              <a:t> </a:t>
            </a:r>
            <a:r>
              <a:rPr lang="en-US" dirty="0" smtClean="0"/>
              <a:t>driving </a:t>
            </a:r>
            <a:r>
              <a:rPr lang="en-US" dirty="0"/>
              <a:t>preventive health </a:t>
            </a:r>
            <a:endParaRPr lang="en-US" dirty="0" smtClean="0"/>
          </a:p>
          <a:p>
            <a:pPr lvl="1"/>
            <a:r>
              <a:rPr lang="en-US" dirty="0" smtClean="0"/>
              <a:t>Pharmacies as ACOs</a:t>
            </a:r>
          </a:p>
          <a:p>
            <a:pPr lvl="1"/>
            <a:r>
              <a:rPr lang="en-US" dirty="0" smtClean="0"/>
              <a:t>Technology entrepreneurs </a:t>
            </a:r>
            <a:r>
              <a:rPr lang="en-US" dirty="0" err="1" smtClean="0"/>
              <a:t>asresearchers</a:t>
            </a:r>
            <a:endParaRPr lang="en-US" dirty="0"/>
          </a:p>
          <a:p>
            <a:pPr lvl="1"/>
            <a:r>
              <a:rPr lang="en-US" dirty="0" smtClean="0"/>
              <a:t>Price transparency driving consumerism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202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Regulatory Overload / ACA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CRS Report: 43 ACA-related proposed </a:t>
            </a:r>
            <a:r>
              <a:rPr lang="en-US" sz="2400" dirty="0"/>
              <a:t>and final rules </a:t>
            </a:r>
            <a:r>
              <a:rPr lang="en-US" sz="2400" dirty="0" smtClean="0"/>
              <a:t>to </a:t>
            </a:r>
            <a:r>
              <a:rPr lang="en-US" sz="2400" dirty="0"/>
              <a:t>be issued within the next 12 </a:t>
            </a:r>
            <a:r>
              <a:rPr lang="en-US" sz="2400" dirty="0" smtClean="0"/>
              <a:t>months</a:t>
            </a:r>
            <a:endParaRPr lang="en-US" sz="2400" dirty="0"/>
          </a:p>
          <a:p>
            <a:r>
              <a:rPr lang="en-US" sz="2400" dirty="0" smtClean="0"/>
              <a:t>Additional </a:t>
            </a:r>
            <a:r>
              <a:rPr lang="en-US" sz="2400" dirty="0"/>
              <a:t>13 long-term rules are </a:t>
            </a:r>
            <a:r>
              <a:rPr lang="en-US" sz="2400" dirty="0" smtClean="0"/>
              <a:t>coming but will not </a:t>
            </a:r>
            <a:r>
              <a:rPr lang="en-US" sz="2400" dirty="0"/>
              <a:t>be finalized in </a:t>
            </a:r>
            <a:r>
              <a:rPr lang="en-US" sz="2400" dirty="0" smtClean="0"/>
              <a:t>2014</a:t>
            </a:r>
          </a:p>
          <a:p>
            <a:r>
              <a:rPr lang="en-US" sz="2400" dirty="0"/>
              <a:t>January 9, 2014: DOL, Treasury and HHS issued FAQs on ACA implementation and Mental Health </a:t>
            </a:r>
            <a:r>
              <a:rPr lang="en-US" sz="2400" dirty="0" smtClean="0"/>
              <a:t>Parity</a:t>
            </a:r>
          </a:p>
          <a:p>
            <a:r>
              <a:rPr lang="en-US" sz="2400" dirty="0" smtClean="0"/>
              <a:t>HIX… private insurance exchanges</a:t>
            </a:r>
          </a:p>
          <a:p>
            <a:r>
              <a:rPr lang="en-US" sz="2400" dirty="0" smtClean="0"/>
              <a:t>Medicaid expansion</a:t>
            </a:r>
          </a:p>
          <a:p>
            <a:pPr marL="0" indent="0">
              <a:buNone/>
            </a:pP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42058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Work for Lawyers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FDA oversight of </a:t>
            </a:r>
            <a:r>
              <a:rPr lang="en-US" dirty="0" err="1" smtClean="0"/>
              <a:t>mHealth</a:t>
            </a:r>
            <a:endParaRPr lang="en-US" dirty="0" smtClean="0"/>
          </a:p>
          <a:p>
            <a:r>
              <a:rPr lang="en-US" dirty="0" smtClean="0"/>
              <a:t>HIPAA compliance / other privacy</a:t>
            </a:r>
          </a:p>
          <a:p>
            <a:r>
              <a:rPr lang="en-US" dirty="0" smtClean="0"/>
              <a:t>ICD-10 coding system</a:t>
            </a:r>
          </a:p>
          <a:p>
            <a:r>
              <a:rPr lang="en-US" dirty="0" smtClean="0"/>
              <a:t>Meaningful use of EHRs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42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2628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Leavitt Partners">
      <a:dk1>
        <a:sysClr val="windowText" lastClr="000000"/>
      </a:dk1>
      <a:lt1>
        <a:sysClr val="window" lastClr="FFFFFF"/>
      </a:lt1>
      <a:dk2>
        <a:srgbClr val="687DA1"/>
      </a:dk2>
      <a:lt2>
        <a:srgbClr val="DCD8CC"/>
      </a:lt2>
      <a:accent1>
        <a:srgbClr val="193560"/>
      </a:accent1>
      <a:accent2>
        <a:srgbClr val="A5181C"/>
      </a:accent2>
      <a:accent3>
        <a:srgbClr val="F9FAF5"/>
      </a:accent3>
      <a:accent4>
        <a:srgbClr val="B3B3B3"/>
      </a:accent4>
      <a:accent5>
        <a:srgbClr val="687DA1"/>
      </a:accent5>
      <a:accent6>
        <a:srgbClr val="DCD8CC"/>
      </a:accent6>
      <a:hlink>
        <a:srgbClr val="5A5651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Podcast Command Center</Template>
  <TotalTime>29548</TotalTime>
  <Words>189</Words>
  <Application>Microsoft Macintosh PowerPoint</Application>
  <PresentationFormat>On-screen Show (16:9)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1_Office Theme</vt:lpstr>
      <vt:lpstr>5 Big Health Policy Issues in 2014  Julie Barnes, Senior Advisor Leavitt Partners</vt:lpstr>
      <vt:lpstr> 3 Big Health Policy Drivers </vt:lpstr>
      <vt:lpstr>Health Spending – Big Driver of Policy</vt:lpstr>
      <vt:lpstr>Health Spending </vt:lpstr>
      <vt:lpstr>Role Changes</vt:lpstr>
      <vt:lpstr>Regulatory Overload / ACA Implementation</vt:lpstr>
      <vt:lpstr>More Work for Lawyers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Jones</dc:creator>
  <cp:lastModifiedBy>Julie Barnes</cp:lastModifiedBy>
  <cp:revision>325</cp:revision>
  <dcterms:created xsi:type="dcterms:W3CDTF">2013-09-03T18:58:57Z</dcterms:created>
  <dcterms:modified xsi:type="dcterms:W3CDTF">2014-01-17T15:12:17Z</dcterms:modified>
</cp:coreProperties>
</file>